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autoCompressPictures="0" conformance="strict">
  <p:sldMasterIdLst>
    <p:sldMasterId id="2147483648" r:id="rId4"/>
  </p:sldMasterIdLst>
  <p:notesMasterIdLst>
    <p:notesMasterId r:id="rId23"/>
  </p:notesMasterIdLst>
  <p:sldIdLst>
    <p:sldId id="262" r:id="rId5"/>
    <p:sldId id="27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4.995%" autoAdjust="0"/>
    <p:restoredTop sz="94.66%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4.xml"/><Relationship Id="rId13" Type="http://purl.oclc.org/ooxml/officeDocument/relationships/slide" Target="slides/slide9.xml"/><Relationship Id="rId18" Type="http://purl.oclc.org/ooxml/officeDocument/relationships/slide" Target="slides/slide14.xml"/><Relationship Id="rId26" Type="http://purl.oclc.org/ooxml/officeDocument/relationships/theme" Target="theme/theme1.xml"/><Relationship Id="rId3" Type="http://purl.oclc.org/ooxml/officeDocument/relationships/customXml" Target="../customXml/item3.xml"/><Relationship Id="rId21" Type="http://purl.oclc.org/ooxml/officeDocument/relationships/slide" Target="slides/slide17.xml"/><Relationship Id="rId7" Type="http://purl.oclc.org/ooxml/officeDocument/relationships/slide" Target="slides/slide3.xml"/><Relationship Id="rId12" Type="http://purl.oclc.org/ooxml/officeDocument/relationships/slide" Target="slides/slide8.xml"/><Relationship Id="rId17" Type="http://purl.oclc.org/ooxml/officeDocument/relationships/slide" Target="slides/slide13.xml"/><Relationship Id="rId25" Type="http://purl.oclc.org/ooxml/officeDocument/relationships/viewProps" Target="viewProps.xml"/><Relationship Id="rId2" Type="http://purl.oclc.org/ooxml/officeDocument/relationships/customXml" Target="../customXml/item2.xml"/><Relationship Id="rId16" Type="http://purl.oclc.org/ooxml/officeDocument/relationships/slide" Target="slides/slide12.xml"/><Relationship Id="rId20" Type="http://purl.oclc.org/ooxml/officeDocument/relationships/slide" Target="slides/slide16.xml"/><Relationship Id="rId1" Type="http://purl.oclc.org/ooxml/officeDocument/relationships/customXml" Target="../customXml/item1.xml"/><Relationship Id="rId6" Type="http://purl.oclc.org/ooxml/officeDocument/relationships/slide" Target="slides/slide2.xml"/><Relationship Id="rId11" Type="http://purl.oclc.org/ooxml/officeDocument/relationships/slide" Target="slides/slide7.xml"/><Relationship Id="rId24" Type="http://purl.oclc.org/ooxml/officeDocument/relationships/presProps" Target="presProps.xml"/><Relationship Id="rId5" Type="http://purl.oclc.org/ooxml/officeDocument/relationships/slide" Target="slides/slide1.xml"/><Relationship Id="rId15" Type="http://purl.oclc.org/ooxml/officeDocument/relationships/slide" Target="slides/slide11.xml"/><Relationship Id="rId23" Type="http://purl.oclc.org/ooxml/officeDocument/relationships/notesMaster" Target="notesMasters/notesMaster1.xml"/><Relationship Id="rId10" Type="http://purl.oclc.org/ooxml/officeDocument/relationships/slide" Target="slides/slide6.xml"/><Relationship Id="rId19" Type="http://purl.oclc.org/ooxml/officeDocument/relationships/slide" Target="slides/slide15.xml"/><Relationship Id="rId4" Type="http://purl.oclc.org/ooxml/officeDocument/relationships/slideMaster" Target="slideMasters/slideMaster1.xml"/><Relationship Id="rId9" Type="http://purl.oclc.org/ooxml/officeDocument/relationships/slide" Target="slides/slide5.xml"/><Relationship Id="rId14" Type="http://purl.oclc.org/ooxml/officeDocument/relationships/slide" Target="slides/slide10.xml"/><Relationship Id="rId22" Type="http://purl.oclc.org/ooxml/officeDocument/relationships/slide" Target="slides/slide18.xml"/><Relationship Id="rId27" Type="http://purl.oclc.org/ooxml/officeDocument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1/30/2021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%"/>
                    <a:lumOff val="25%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%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%"/>
        </a:spcBef>
        <a:spcAft>
          <a:spcPts val="600"/>
        </a:spcAft>
        <a:buClr>
          <a:schemeClr val="accent2"/>
        </a:buClr>
        <a:buSzPct val="92%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%"/>
        </a:spcBef>
        <a:spcAft>
          <a:spcPts val="600"/>
        </a:spcAft>
        <a:buClr>
          <a:schemeClr val="accent2"/>
        </a:buClr>
        <a:buSzPct val="92%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%"/>
        </a:spcBef>
        <a:spcAft>
          <a:spcPts val="600"/>
        </a:spcAft>
        <a:buClr>
          <a:schemeClr val="accent2"/>
        </a:buClr>
        <a:buSzPct val="92%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%"/>
        </a:spcBef>
        <a:spcAft>
          <a:spcPts val="600"/>
        </a:spcAft>
        <a:buClr>
          <a:schemeClr val="accent2"/>
        </a:buClr>
        <a:buSzPct val="92%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%"/>
        </a:spcBef>
        <a:spcAft>
          <a:spcPts val="600"/>
        </a:spcAft>
        <a:buClr>
          <a:schemeClr val="accent2"/>
        </a:buClr>
        <a:buSzPct val="92%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%"/>
        </a:spcBef>
        <a:spcAft>
          <a:spcPts val="600"/>
        </a:spcAft>
        <a:buClr>
          <a:schemeClr val="accent2"/>
        </a:buClr>
        <a:buSzPct val="92%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%"/>
        </a:spcBef>
        <a:spcAft>
          <a:spcPts val="600"/>
        </a:spcAft>
        <a:buClr>
          <a:schemeClr val="accent2"/>
        </a:buClr>
        <a:buSzPct val="92%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%"/>
        </a:spcBef>
        <a:spcAft>
          <a:spcPts val="600"/>
        </a:spcAft>
        <a:buClr>
          <a:schemeClr val="accent2"/>
        </a:buClr>
        <a:buSzPct val="92%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%"/>
        </a:spcBef>
        <a:spcAft>
          <a:spcPts val="600"/>
        </a:spcAft>
        <a:buClr>
          <a:schemeClr val="accent2"/>
        </a:buClr>
        <a:buSzPct val="92%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1.jp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14.png"/><Relationship Id="rId2" Type="http://purl.oclc.org/ooxml/officeDocument/relationships/image" Target="../media/image13.png"/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15.pn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purl.oclc.org/ooxml/officeDocument/relationships/image" Target="../media/image16.pn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17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18.pn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3.pn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image" Target="../media/image5.png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image" Target="../media/image7.pn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image" Target="../media/image9.png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image" Target="../media/image11.png"/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.509%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Analiza</a:t>
            </a:r>
            <a:r>
              <a:rPr lang="en-US" dirty="0">
                <a:solidFill>
                  <a:srgbClr val="FFFFFF"/>
                </a:solidFill>
              </a:rPr>
              <a:t> ac</a:t>
            </a:r>
            <a:r>
              <a:rPr lang="ro-MD" dirty="0" err="1">
                <a:solidFill>
                  <a:srgbClr val="FFFFFF"/>
                </a:solidFill>
              </a:rPr>
              <a:t>țiunilor</a:t>
            </a:r>
            <a:r>
              <a:rPr lang="ro-MD" dirty="0">
                <a:solidFill>
                  <a:srgbClr val="FFFFFF"/>
                </a:solidFill>
              </a:rPr>
              <a:t> Tesla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6" y="5575176"/>
            <a:ext cx="2886266" cy="639193"/>
          </a:xfrm>
        </p:spPr>
        <p:txBody>
          <a:bodyPr>
            <a:normAutofit fontScale="92.5%" lnSpcReduction="10%"/>
          </a:bodyPr>
          <a:lstStyle/>
          <a:p>
            <a:r>
              <a:rPr lang="ro-MD" dirty="0">
                <a:solidFill>
                  <a:srgbClr val="EBEBEB"/>
                </a:solidFill>
              </a:rPr>
              <a:t>Masterand:</a:t>
            </a:r>
          </a:p>
          <a:p>
            <a:r>
              <a:rPr lang="ro-MD" dirty="0">
                <a:solidFill>
                  <a:srgbClr val="EBEBEB"/>
                </a:solidFill>
              </a:rPr>
              <a:t>Maria Romanescu </a:t>
            </a:r>
            <a:endParaRPr lang="en-US" dirty="0">
              <a:solidFill>
                <a:srgbClr val="EBEBEB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078FD-A5E0-4B5C-8228-92F1F4A5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7" y="826346"/>
            <a:ext cx="3707477" cy="101380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Distribuția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normală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F679B-A37B-46A9-8D10-16F4A04E6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84" y="2052084"/>
            <a:ext cx="3430473" cy="4174095"/>
          </a:xfrm>
        </p:spPr>
        <p:txBody>
          <a:bodyPr anchor="t">
            <a:normAutofit lnSpcReduction="10%"/>
          </a:bodyPr>
          <a:lstStyle/>
          <a:p>
            <a:pPr>
              <a:lnSpc>
                <a:spcPct val="150%"/>
              </a:lnSpc>
            </a:pPr>
            <a:r>
              <a:rPr lang="en-US" sz="2400" dirty="0" err="1">
                <a:solidFill>
                  <a:srgbClr val="FFFFFF"/>
                </a:solidFill>
              </a:rPr>
              <a:t>În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perioadele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normale</a:t>
            </a:r>
            <a:r>
              <a:rPr lang="en-US" sz="2400" dirty="0">
                <a:solidFill>
                  <a:srgbClr val="FFFFFF"/>
                </a:solidFill>
              </a:rPr>
              <a:t> ale </a:t>
            </a:r>
            <a:r>
              <a:rPr lang="en-US" sz="2400" dirty="0" err="1">
                <a:solidFill>
                  <a:srgbClr val="FFFFFF"/>
                </a:solidFill>
              </a:rPr>
              <a:t>pieței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distribuția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normală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este</a:t>
            </a:r>
            <a:r>
              <a:rPr lang="en-US" sz="2400" dirty="0">
                <a:solidFill>
                  <a:srgbClr val="FFFFFF"/>
                </a:solidFill>
              </a:rPr>
              <a:t> bine </a:t>
            </a:r>
            <a:r>
              <a:rPr lang="en-US" sz="2400" dirty="0" err="1">
                <a:solidFill>
                  <a:srgbClr val="FFFFFF"/>
                </a:solidFill>
              </a:rPr>
              <a:t>să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utilizăm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ținând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cont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că</a:t>
            </a:r>
            <a:r>
              <a:rPr lang="en-US" sz="2400" dirty="0">
                <a:solidFill>
                  <a:srgbClr val="FFFFFF"/>
                </a:solidFill>
              </a:rPr>
              <a:t>: </a:t>
            </a:r>
            <a:r>
              <a:rPr lang="en-US" sz="2400" dirty="0" err="1">
                <a:solidFill>
                  <a:srgbClr val="FFFFFF"/>
                </a:solidFill>
              </a:rPr>
              <a:t>în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mijlocul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distribuției</a:t>
            </a:r>
            <a:r>
              <a:rPr lang="en-US" sz="2400" dirty="0">
                <a:solidFill>
                  <a:srgbClr val="FFFFFF"/>
                </a:solidFill>
              </a:rPr>
              <a:t>, 80% </a:t>
            </a:r>
            <a:r>
              <a:rPr lang="en-US" sz="2400" dirty="0" err="1">
                <a:solidFill>
                  <a:srgbClr val="FFFFFF"/>
                </a:solidFill>
              </a:rPr>
              <a:t>dintre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valori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provin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dintr</a:t>
            </a:r>
            <a:r>
              <a:rPr lang="en-US" sz="2400" dirty="0">
                <a:solidFill>
                  <a:srgbClr val="FFFFFF"/>
                </a:solidFill>
              </a:rPr>
              <a:t>-o </a:t>
            </a:r>
            <a:r>
              <a:rPr lang="en-US" sz="2400" dirty="0" err="1">
                <a:solidFill>
                  <a:srgbClr val="FFFFFF"/>
                </a:solidFill>
              </a:rPr>
              <a:t>distribuție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normală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4" name="image21.png" descr="Chart, line chart&#10;&#10;Description automatically generated">
            <a:extLst>
              <a:ext uri="{FF2B5EF4-FFF2-40B4-BE49-F238E27FC236}">
                <a16:creationId xmlns:a16="http://schemas.microsoft.com/office/drawing/2014/main" id="{E4C9A260-3EDA-486B-B363-2B57A1A0F18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00" y="1488576"/>
            <a:ext cx="6866506" cy="38795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9564DB-6B3D-473E-BFD9-E4FE048BC09A}"/>
              </a:ext>
            </a:extLst>
          </p:cNvPr>
          <p:cNvSpPr txBox="1"/>
          <p:nvPr/>
        </p:nvSpPr>
        <p:spPr>
          <a:xfrm>
            <a:off x="4241830" y="5579848"/>
            <a:ext cx="7950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Valori zilnice log-</a:t>
            </a:r>
            <a:r>
              <a:rPr lang="ro-RO" sz="2400" dirty="0" err="1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returns</a:t>
            </a:r>
            <a:r>
              <a:rPr lang="ro-RO" sz="24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ro-RO" sz="2400" dirty="0" err="1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petru</a:t>
            </a:r>
            <a:r>
              <a:rPr lang="ro-RO" sz="24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TSLA ('2010-06-29' - '2021-1-27')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41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AC59-3DF7-4FAC-8A92-0AFD2BDA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Histograma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pentru</a:t>
            </a:r>
            <a:r>
              <a:rPr lang="en-US" dirty="0">
                <a:solidFill>
                  <a:srgbClr val="FFFFFF"/>
                </a:solidFill>
              </a:rPr>
              <a:t> Log-returns </a:t>
            </a:r>
            <a:r>
              <a:rPr lang="en-US" i="1" dirty="0">
                <a:solidFill>
                  <a:srgbClr val="FFFFFF"/>
                </a:solidFill>
              </a:rPr>
              <a:t>vs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Histograma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pentru</a:t>
            </a:r>
            <a:r>
              <a:rPr lang="en-US" dirty="0">
                <a:solidFill>
                  <a:srgbClr val="FFFFFF"/>
                </a:solidFill>
              </a:rPr>
              <a:t> Simple returns </a:t>
            </a:r>
            <a:r>
              <a:rPr lang="en-US" dirty="0" err="1">
                <a:solidFill>
                  <a:srgbClr val="FFFFFF"/>
                </a:solidFill>
              </a:rPr>
              <a:t>petru</a:t>
            </a:r>
            <a:r>
              <a:rPr lang="en-US" dirty="0">
                <a:solidFill>
                  <a:srgbClr val="FFFFFF"/>
                </a:solidFill>
              </a:rPr>
              <a:t> TESLA ('2010-06-29' - '2021-1-27'</a:t>
            </a:r>
            <a:r>
              <a:rPr lang="ro-MD" dirty="0">
                <a:solidFill>
                  <a:srgbClr val="FFFFFF"/>
                </a:solidFill>
              </a:rPr>
              <a:t>)</a:t>
            </a:r>
            <a:endParaRPr lang="en-US" dirty="0"/>
          </a:p>
        </p:txBody>
      </p:sp>
      <p:pic>
        <p:nvPicPr>
          <p:cNvPr id="8" name="image23.png">
            <a:extLst>
              <a:ext uri="{FF2B5EF4-FFF2-40B4-BE49-F238E27FC236}">
                <a16:creationId xmlns:a16="http://schemas.microsoft.com/office/drawing/2014/main" id="{F47EB573-CB54-472C-BE29-B2B8CEC6FC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2926" y="1858218"/>
            <a:ext cx="8283428" cy="4762501"/>
          </a:xfrm>
          <a:prstGeom prst="rect">
            <a:avLst/>
          </a:prstGeom>
        </p:spPr>
      </p:pic>
      <p:pic>
        <p:nvPicPr>
          <p:cNvPr id="9" name="image16.png">
            <a:extLst>
              <a:ext uri="{FF2B5EF4-FFF2-40B4-BE49-F238E27FC236}">
                <a16:creationId xmlns:a16="http://schemas.microsoft.com/office/drawing/2014/main" id="{C0225EDF-0013-4C57-9DC0-AAE67FE81D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133865" y="2471676"/>
            <a:ext cx="4579716" cy="2169015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6ECEF3-8141-4960-8B0B-10E8700C7BFE}"/>
              </a:ext>
            </a:extLst>
          </p:cNvPr>
          <p:cNvSpPr txBox="1">
            <a:spLocks/>
          </p:cNvSpPr>
          <p:nvPr/>
        </p:nvSpPr>
        <p:spPr>
          <a:xfrm rot="18757608">
            <a:off x="1622915" y="3291086"/>
            <a:ext cx="3550970" cy="819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>
                <a:solidFill>
                  <a:schemeClr val="accent1"/>
                </a:solidFill>
              </a:rPr>
              <a:t>Distribuția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normală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9618660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C033D5-2420-4C20-ADEC-30136D7AC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902757"/>
              </p:ext>
            </p:extLst>
          </p:nvPr>
        </p:nvGraphicFramePr>
        <p:xfrm>
          <a:off x="727638" y="3397170"/>
          <a:ext cx="5368362" cy="1932355"/>
        </p:xfrm>
        <a:graphic>
          <a:graphicData uri="http://purl.oclc.org/ooxml/drawingml/table">
            <a:tbl>
              <a:tblPr/>
              <a:tblGrid>
                <a:gridCol w="1789454">
                  <a:extLst>
                    <a:ext uri="{9D8B030D-6E8A-4147-A177-3AD203B41FA5}">
                      <a16:colId xmlns:a16="http://schemas.microsoft.com/office/drawing/2014/main" val="2375599419"/>
                    </a:ext>
                  </a:extLst>
                </a:gridCol>
                <a:gridCol w="1789454">
                  <a:extLst>
                    <a:ext uri="{9D8B030D-6E8A-4147-A177-3AD203B41FA5}">
                      <a16:colId xmlns:a16="http://schemas.microsoft.com/office/drawing/2014/main" val="1086382458"/>
                    </a:ext>
                  </a:extLst>
                </a:gridCol>
                <a:gridCol w="1789454">
                  <a:extLst>
                    <a:ext uri="{9D8B030D-6E8A-4147-A177-3AD203B41FA5}">
                      <a16:colId xmlns:a16="http://schemas.microsoft.com/office/drawing/2014/main" val="1026413567"/>
                    </a:ext>
                  </a:extLst>
                </a:gridCol>
              </a:tblGrid>
              <a:tr h="5912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1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Pr(r&lt;c)_empiric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1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err="1">
                          <a:effectLst/>
                        </a:rPr>
                        <a:t>Pr</a:t>
                      </a:r>
                      <a:r>
                        <a:rPr lang="en-US" b="1" dirty="0">
                          <a:effectLst/>
                        </a:rPr>
                        <a:t>(r&lt;c)_Normal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1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788061"/>
                  </a:ext>
                </a:extLst>
              </a:tr>
              <a:tr h="325179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float64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float64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float64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898567"/>
                  </a:ext>
                </a:extLst>
              </a:tr>
              <a:tr h="325179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-0.03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0.1200574064900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0.1660945785209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761035"/>
                  </a:ext>
                </a:extLst>
              </a:tr>
              <a:tr h="325179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-0.06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0.0283180955726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0.0287976406401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653287"/>
                  </a:ext>
                </a:extLst>
              </a:tr>
              <a:tr h="325179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-0.09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0.0088079253775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0.0023433244001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947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8021B7-FC01-4951-8348-997020B5F273}"/>
              </a:ext>
            </a:extLst>
          </p:cNvPr>
          <p:cNvSpPr txBox="1"/>
          <p:nvPr/>
        </p:nvSpPr>
        <p:spPr>
          <a:xfrm>
            <a:off x="6377651" y="3039165"/>
            <a:ext cx="4955365" cy="363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%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3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Din tabelul reiese faptul că, în realitate, probabilitatea să am o pierdere  mai mare de 3% este de 1,2%. </a:t>
            </a:r>
          </a:p>
          <a:p>
            <a:pPr marL="0" marR="0" algn="just">
              <a:lnSpc>
                <a:spcPct val="115%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3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Probabilitatea să am o pierdere mai mare de 9% este 0,88%. </a:t>
            </a:r>
            <a:endParaRPr lang="en-US" sz="2300" dirty="0">
              <a:effectLst/>
              <a:highlight>
                <a:srgbClr val="FFFFFF"/>
              </a:highlight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0" marR="0" algn="just">
              <a:lnSpc>
                <a:spcPct val="115%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3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Dacă am modela lucrurile după distribuția normală, probabilitatea să am o pierdere mai mare de 9% este 0,23%. </a:t>
            </a:r>
            <a:endParaRPr lang="en-US" sz="2300" dirty="0">
              <a:effectLst/>
              <a:highlight>
                <a:srgbClr val="FFFFFF"/>
              </a:highlight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A76B6-8524-4E3C-AAA6-4DA706D977F2}"/>
              </a:ext>
            </a:extLst>
          </p:cNvPr>
          <p:cNvSpPr txBox="1"/>
          <p:nvPr/>
        </p:nvSpPr>
        <p:spPr>
          <a:xfrm>
            <a:off x="428263" y="1879000"/>
            <a:ext cx="113084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sz="24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Presupunem că randamentele TESLA urmează o distribuție normală cu  media egală cu randamentul mediu (</a:t>
            </a:r>
            <a:r>
              <a:rPr lang="ro-RO" sz="2400" dirty="0" err="1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mean</a:t>
            </a:r>
            <a:r>
              <a:rPr lang="ro-RO" sz="24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 = 0.001313) și varianța de 0.032291. 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350680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615F-FFF1-4E89-BD93-57D9A916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Distribuția</a:t>
            </a:r>
            <a:r>
              <a:rPr lang="en-US" dirty="0"/>
              <a:t> Pareto (80, 20)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6DF-5D23-42AF-A373-8188C7DC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Noi nu o să folosim pentru randamente distribuție </a:t>
            </a:r>
            <a:r>
              <a:rPr lang="en-AS" sz="24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ro-RO" sz="240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areto</a:t>
            </a:r>
            <a:r>
              <a:rPr lang="ro-RO" sz="24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o-RO" sz="2400" b="1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ci o să presupunem că randamentele au cozi </a:t>
            </a:r>
            <a:r>
              <a:rPr lang="ro-RO" sz="2400" b="1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pareto</a:t>
            </a:r>
            <a:r>
              <a:rPr lang="ro-RO" sz="24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r>
              <a:rPr lang="ro-RO" sz="24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 exemplu coada stângă poate fi modelată cu o distribuție de tip </a:t>
            </a:r>
            <a:r>
              <a:rPr lang="ro-RO" sz="240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pareto</a:t>
            </a:r>
            <a:r>
              <a:rPr lang="ro-RO" sz="24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Distribuția </a:t>
            </a:r>
            <a:r>
              <a:rPr lang="ro-RO" sz="240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pareto</a:t>
            </a:r>
            <a:r>
              <a:rPr lang="ro-RO" sz="24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o folosim </a:t>
            </a:r>
            <a:r>
              <a:rPr lang="ro-RO" sz="240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drep</a:t>
            </a:r>
            <a:r>
              <a:rPr lang="ro-RO" sz="24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distribuția pierderilor. </a:t>
            </a:r>
            <a:endParaRPr lang="en-US" sz="24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04485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27.png">
            <a:extLst>
              <a:ext uri="{FF2B5EF4-FFF2-40B4-BE49-F238E27FC236}">
                <a16:creationId xmlns:a16="http://schemas.microsoft.com/office/drawing/2014/main" id="{5B358190-8D4D-4E0B-9E30-A2BDFDE9CA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1440" y="1521048"/>
            <a:ext cx="6834511" cy="40836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8E67B-2627-4664-A1BA-661436F4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3106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%"/>
              </a:lnSpc>
            </a:pPr>
            <a:r>
              <a:rPr lang="en-US" sz="2000" dirty="0" err="1">
                <a:solidFill>
                  <a:srgbClr val="FFFFFF"/>
                </a:solidFill>
              </a:rPr>
              <a:t>Histograma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și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funcția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densitate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probabilitate</a:t>
            </a:r>
            <a:r>
              <a:rPr lang="en-US" sz="2000" dirty="0">
                <a:solidFill>
                  <a:srgbClr val="FFFFFF"/>
                </a:solidFill>
              </a:rPr>
              <a:t> / </a:t>
            </a:r>
            <a:r>
              <a:rPr lang="en-US" sz="2000" dirty="0" err="1">
                <a:solidFill>
                  <a:srgbClr val="FFFFFF"/>
                </a:solidFill>
              </a:rPr>
              <a:t>Distribuția</a:t>
            </a:r>
            <a:r>
              <a:rPr lang="en-US" sz="2000" dirty="0">
                <a:solidFill>
                  <a:srgbClr val="FFFFFF"/>
                </a:solidFill>
              </a:rPr>
              <a:t> Pareto </a:t>
            </a:r>
            <a:r>
              <a:rPr lang="en-US" sz="2000" dirty="0" err="1">
                <a:solidFill>
                  <a:srgbClr val="FFFFFF"/>
                </a:solidFill>
              </a:rPr>
              <a:t>pentru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randamentele</a:t>
            </a:r>
            <a:r>
              <a:rPr lang="en-US" sz="2000" dirty="0">
                <a:solidFill>
                  <a:srgbClr val="FFFFFF"/>
                </a:solidFill>
              </a:rPr>
              <a:t> TESLA</a:t>
            </a:r>
          </a:p>
        </p:txBody>
      </p:sp>
    </p:spTree>
    <p:extLst>
      <p:ext uri="{BB962C8B-B14F-4D97-AF65-F5344CB8AC3E}">
        <p14:creationId xmlns:p14="http://schemas.microsoft.com/office/powerpoint/2010/main" val="3341525055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25.png">
            <a:extLst>
              <a:ext uri="{FF2B5EF4-FFF2-40B4-BE49-F238E27FC236}">
                <a16:creationId xmlns:a16="http://schemas.microsoft.com/office/drawing/2014/main" id="{2F441FE5-9C14-450A-8CD6-69FC9C7904A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440" y="1435617"/>
            <a:ext cx="6834511" cy="425448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0999D-2AE3-4C2F-B719-4D808487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31643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Coada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stângă</a:t>
            </a:r>
            <a:r>
              <a:rPr lang="en-US" sz="2400" dirty="0">
                <a:solidFill>
                  <a:srgbClr val="FFFFFF"/>
                </a:solidFill>
              </a:rPr>
              <a:t> a </a:t>
            </a:r>
            <a:r>
              <a:rPr lang="en-US" sz="2400" dirty="0" err="1">
                <a:solidFill>
                  <a:srgbClr val="FFFFFF"/>
                </a:solidFill>
              </a:rPr>
              <a:t>distribuției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randamentelor</a:t>
            </a:r>
            <a:r>
              <a:rPr lang="en-US" sz="2400" dirty="0">
                <a:solidFill>
                  <a:srgbClr val="FFFFFF"/>
                </a:solidFill>
              </a:rPr>
              <a:t> / </a:t>
            </a:r>
            <a:r>
              <a:rPr lang="en-US" sz="2400" dirty="0" err="1">
                <a:solidFill>
                  <a:srgbClr val="FFFFFF"/>
                </a:solidFill>
              </a:rPr>
              <a:t>Distribuția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pierderilor</a:t>
            </a:r>
            <a:r>
              <a:rPr lang="en-US" sz="2400" dirty="0">
                <a:solidFill>
                  <a:srgbClr val="FFFFFF"/>
                </a:solidFill>
              </a:rPr>
              <a:t> (</a:t>
            </a:r>
            <a:r>
              <a:rPr lang="en-US" sz="2400" dirty="0" err="1">
                <a:solidFill>
                  <a:srgbClr val="FFFFFF"/>
                </a:solidFill>
              </a:rPr>
              <a:t>randamentele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mai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mici</a:t>
            </a:r>
            <a:r>
              <a:rPr lang="en-US" sz="2400" dirty="0">
                <a:solidFill>
                  <a:srgbClr val="FFFFFF"/>
                </a:solidFill>
              </a:rPr>
              <a:t> de 10%)</a:t>
            </a:r>
          </a:p>
        </p:txBody>
      </p:sp>
    </p:spTree>
    <p:extLst>
      <p:ext uri="{BB962C8B-B14F-4D97-AF65-F5344CB8AC3E}">
        <p14:creationId xmlns:p14="http://schemas.microsoft.com/office/powerpoint/2010/main" val="3930497985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7342E-B956-47A5-9B63-5690E783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6" y="614407"/>
            <a:ext cx="3707478" cy="101380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Modelul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regresie</a:t>
            </a: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B15F-3BCF-45EE-A679-07540C4CB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8" y="2052084"/>
            <a:ext cx="3555404" cy="3856229"/>
          </a:xfrm>
        </p:spPr>
        <p:txBody>
          <a:bodyPr anchor="t">
            <a:norm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</a:rPr>
              <a:t>Only the 10% lowest log-returns from the left tail are selected</a:t>
            </a: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Parameters of the Pareto Distribution</a:t>
            </a: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Estimated </a:t>
            </a:r>
            <a:r>
              <a:rPr lang="ro-MD" sz="2000" dirty="0">
                <a:solidFill>
                  <a:srgbClr val="FFFFFF"/>
                </a:solidFill>
              </a:rPr>
              <a:t>(</a:t>
            </a:r>
            <a:r>
              <a:rPr lang="en-US" sz="2000" dirty="0">
                <a:solidFill>
                  <a:srgbClr val="FFFFFF"/>
                </a:solidFill>
              </a:rPr>
              <a:t>tail index</a:t>
            </a:r>
            <a:r>
              <a:rPr lang="ro-MD" sz="2000" dirty="0">
                <a:solidFill>
                  <a:srgbClr val="FFFFFF"/>
                </a:solidFill>
              </a:rPr>
              <a:t>)</a:t>
            </a:r>
            <a:r>
              <a:rPr lang="en-US" sz="2000" dirty="0">
                <a:solidFill>
                  <a:srgbClr val="FFFFFF"/>
                </a:solidFill>
              </a:rPr>
              <a:t> alpha=3.257</a:t>
            </a: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Estimated </a:t>
            </a:r>
            <a:r>
              <a:rPr lang="en-US" sz="2000" dirty="0" err="1">
                <a:solidFill>
                  <a:srgbClr val="FFFFFF"/>
                </a:solidFill>
              </a:rPr>
              <a:t>x_min</a:t>
            </a:r>
            <a:r>
              <a:rPr lang="en-US" sz="2000" dirty="0">
                <a:solidFill>
                  <a:srgbClr val="FFFFFF"/>
                </a:solidFill>
              </a:rPr>
              <a:t>=0.038 (</a:t>
            </a:r>
            <a:r>
              <a:rPr lang="en-US" sz="2000" dirty="0" err="1">
                <a:solidFill>
                  <a:srgbClr val="FFFFFF"/>
                </a:solidFill>
              </a:rPr>
              <a:t>este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pierderea</a:t>
            </a:r>
            <a:r>
              <a:rPr lang="en-US" sz="2000" dirty="0">
                <a:solidFill>
                  <a:srgbClr val="FFFFFF"/>
                </a:solidFill>
              </a:rPr>
              <a:t> minima, </a:t>
            </a:r>
            <a:r>
              <a:rPr lang="en-US" sz="2000" dirty="0" err="1">
                <a:solidFill>
                  <a:srgbClr val="FFFFFF"/>
                </a:solidFill>
              </a:rPr>
              <a:t>quantila</a:t>
            </a:r>
            <a:r>
              <a:rPr lang="en-US" sz="2000" dirty="0">
                <a:solidFill>
                  <a:srgbClr val="FFFFFF"/>
                </a:solidFill>
              </a:rPr>
              <a:t> de rang 10%)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598F30E1-71BF-41FF-984B-C31FDC5B58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68800" y="1394161"/>
            <a:ext cx="7052182" cy="44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%"/>
              <a:lumOff val="25%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25F15-D329-42EF-9263-367F2F2C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324431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Probabilitatea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unei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pierderi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D53B5E-069E-40BC-9FD8-83A9A98F9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828800"/>
            <a:ext cx="3811623" cy="4704769"/>
          </a:xfrm>
        </p:spPr>
        <p:txBody>
          <a:bodyPr>
            <a:normAutofit fontScale="92.5%"/>
          </a:bodyPr>
          <a:lstStyle/>
          <a:p>
            <a:pPr algn="just"/>
            <a:r>
              <a:rPr lang="ro-RO" sz="24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Fig.20 este probabilitatea unei valori extreme folosindu-mă de acest model de regresie. De exemplu, probabilitatea de a avea o pierdere mai mare 5% este  6,3%, lucru reflectat și de distribuția </a:t>
            </a:r>
            <a:r>
              <a:rPr lang="ro-RO" sz="2400" dirty="0" err="1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pareto</a:t>
            </a:r>
            <a:r>
              <a:rPr lang="ro-RO" sz="24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. </a:t>
            </a:r>
          </a:p>
          <a:p>
            <a:pPr algn="just"/>
            <a:r>
              <a:rPr lang="ro-RO" sz="24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Dacă aș modela cu o distribuție normală, probabilitatea de a avea o pierdere mai mare decât 5% ar fi de 2,5%. </a:t>
            </a: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B551D106-DA89-490D-B741-2FD4233DBD2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42400"/>
            <a:ext cx="6735272" cy="4192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E420F4-52CF-4780-87E4-31D3B1FB2FDC}"/>
              </a:ext>
            </a:extLst>
          </p:cNvPr>
          <p:cNvSpPr txBox="1"/>
          <p:nvPr/>
        </p:nvSpPr>
        <p:spPr>
          <a:xfrm>
            <a:off x="5586806" y="5615600"/>
            <a:ext cx="5802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Probabilitatea unei pierderi în cazul modelelor empiric, </a:t>
            </a:r>
            <a:r>
              <a:rPr lang="en-AS" sz="20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</a:t>
            </a:r>
            <a:r>
              <a:rPr lang="ro-RO" sz="2000" dirty="0" err="1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areto</a:t>
            </a:r>
            <a:r>
              <a:rPr lang="ro-RO" sz="20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și a distribuției normale pentru acțiunile TESLA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147287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3B42-9EE8-4E6D-9F41-4C1F69B0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r>
              <a:rPr lang="ro-MD" dirty="0"/>
              <a:t> generale la Distribuția </a:t>
            </a:r>
            <a:r>
              <a:rPr lang="ro-MD" dirty="0" err="1"/>
              <a:t>Pareto</a:t>
            </a:r>
            <a:r>
              <a:rPr lang="ro-MD" dirty="0"/>
              <a:t> 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0F7C-0B65-4C48-96A4-61255490D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err="1"/>
              <a:t>Concluzii</a:t>
            </a:r>
            <a:r>
              <a:rPr lang="ro-MD" sz="2400" dirty="0"/>
              <a:t> generale</a:t>
            </a:r>
            <a:r>
              <a:rPr lang="en-US" sz="2400" dirty="0"/>
              <a:t>:</a:t>
            </a:r>
          </a:p>
          <a:p>
            <a:pPr algn="just"/>
            <a:r>
              <a:rPr lang="en-US" sz="2400" dirty="0"/>
              <a:t>1.	Cu </a:t>
            </a:r>
            <a:r>
              <a:rPr lang="en-US" sz="2400" dirty="0" err="1"/>
              <a:t>cât</a:t>
            </a:r>
            <a:r>
              <a:rPr lang="en-US" sz="2400" dirty="0"/>
              <a:t> alfa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mare cu </a:t>
            </a:r>
            <a:r>
              <a:rPr lang="en-US" sz="2400" dirty="0" err="1"/>
              <a:t>atât</a:t>
            </a:r>
            <a:r>
              <a:rPr lang="en-US" sz="2400" dirty="0"/>
              <a:t> </a:t>
            </a: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cozii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2.	</a:t>
            </a:r>
            <a:r>
              <a:rPr lang="en-US" sz="2400" dirty="0" err="1"/>
              <a:t>Dacă</a:t>
            </a:r>
            <a:r>
              <a:rPr lang="en-US" sz="2400" dirty="0"/>
              <a:t> am </a:t>
            </a:r>
            <a:r>
              <a:rPr lang="en-US" sz="2400" dirty="0" err="1"/>
              <a:t>două</a:t>
            </a:r>
            <a:r>
              <a:rPr lang="en-US" sz="2400" dirty="0"/>
              <a:t> active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două</a:t>
            </a:r>
            <a:r>
              <a:rPr lang="en-US" sz="2400" dirty="0"/>
              <a:t> </a:t>
            </a:r>
            <a:r>
              <a:rPr lang="en-US" sz="2400" dirty="0" err="1"/>
              <a:t>portofolii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fi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riscant</a:t>
            </a:r>
            <a:r>
              <a:rPr lang="en-US" sz="2400" dirty="0"/>
              <a:t> </a:t>
            </a:r>
            <a:r>
              <a:rPr lang="en-US" sz="2400" dirty="0" err="1"/>
              <a:t>acel</a:t>
            </a:r>
            <a:r>
              <a:rPr lang="en-US" sz="2400" dirty="0"/>
              <a:t> </a:t>
            </a:r>
            <a:r>
              <a:rPr lang="en-US" sz="2400" dirty="0" err="1"/>
              <a:t>portofoliu</a:t>
            </a:r>
            <a:r>
              <a:rPr lang="en-US" sz="2400" dirty="0"/>
              <a:t> care are alfa minim, </a:t>
            </a:r>
            <a:r>
              <a:rPr lang="en-US" sz="2400" dirty="0" err="1"/>
              <a:t>deoarece</a:t>
            </a:r>
            <a:r>
              <a:rPr lang="en-US" sz="2400" dirty="0"/>
              <a:t> cu </a:t>
            </a:r>
            <a:r>
              <a:rPr lang="en-US" sz="2400" dirty="0" err="1"/>
              <a:t>cât</a:t>
            </a:r>
            <a:r>
              <a:rPr lang="en-US" sz="2400" dirty="0"/>
              <a:t> alfa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mic, cu </a:t>
            </a:r>
            <a:r>
              <a:rPr lang="en-US" sz="2400" dirty="0" err="1"/>
              <a:t>atât</a:t>
            </a:r>
            <a:r>
              <a:rPr lang="en-US" sz="2400" dirty="0"/>
              <a:t> </a:t>
            </a: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valorilor</a:t>
            </a:r>
            <a:r>
              <a:rPr lang="en-US" sz="2400" dirty="0"/>
              <a:t> extreme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mare. </a:t>
            </a:r>
          </a:p>
          <a:p>
            <a:pPr algn="just"/>
            <a:r>
              <a:rPr lang="en-US" sz="2400" dirty="0"/>
              <a:t>3.	S-a </a:t>
            </a:r>
            <a:r>
              <a:rPr lang="en-US" sz="2400" dirty="0" err="1"/>
              <a:t>dovedit</a:t>
            </a:r>
            <a:r>
              <a:rPr lang="en-US" sz="2400" dirty="0"/>
              <a:t> de </a:t>
            </a:r>
            <a:r>
              <a:rPr lang="en-US" sz="2400" dirty="0" err="1"/>
              <a:t>foarte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ori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distribuția</a:t>
            </a:r>
            <a:r>
              <a:rPr lang="en-US" sz="2400" dirty="0"/>
              <a:t> pareto </a:t>
            </a:r>
            <a:r>
              <a:rPr lang="en-US" sz="2400" dirty="0" err="1"/>
              <a:t>chiar</a:t>
            </a:r>
            <a:r>
              <a:rPr lang="en-US" sz="2400" dirty="0"/>
              <a:t> </a:t>
            </a: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folosită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a </a:t>
            </a:r>
            <a:r>
              <a:rPr lang="en-US" sz="2400" dirty="0" err="1"/>
              <a:t>estima</a:t>
            </a:r>
            <a:r>
              <a:rPr lang="en-US" sz="2400" dirty="0"/>
              <a:t> </a:t>
            </a: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valorilor</a:t>
            </a:r>
            <a:r>
              <a:rPr lang="en-US" sz="2400" dirty="0"/>
              <a:t> extreme.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66469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1AB5-E9D2-4684-AE7A-2963CEB9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business-ul TESLA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9E31-FABF-48AD-A944-E63F972E9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43" y="2180495"/>
            <a:ext cx="11029615" cy="4312901"/>
          </a:xfrm>
        </p:spPr>
        <p:txBody>
          <a:bodyPr>
            <a:normAutofit lnSpcReduction="10%"/>
          </a:bodyPr>
          <a:lstStyle/>
          <a:p>
            <a:pPr algn="just"/>
            <a:r>
              <a:rPr lang="ro-MD" sz="2400" dirty="0"/>
              <a:t>Compania a fost cunoscută anterior sub numele de Tesla Motors, Inc. și și-a schimbat numele în Tesla, Inc. în februarie 2017. Tesla, Inc. a fost fondată în 2003 și are sediul central în </a:t>
            </a:r>
            <a:r>
              <a:rPr lang="ro-MD" sz="2400" dirty="0" err="1"/>
              <a:t>Palo</a:t>
            </a:r>
            <a:r>
              <a:rPr lang="ro-MD" sz="2400" dirty="0"/>
              <a:t> </a:t>
            </a:r>
            <a:r>
              <a:rPr lang="ro-MD" sz="2400" dirty="0" err="1"/>
              <a:t>Alto</a:t>
            </a:r>
            <a:r>
              <a:rPr lang="ro-MD" sz="2400" dirty="0"/>
              <a:t>, California. </a:t>
            </a:r>
          </a:p>
          <a:p>
            <a:pPr algn="just"/>
            <a:r>
              <a:rPr lang="en-US" sz="2400" dirty="0"/>
              <a:t>Tesla, Inc. </a:t>
            </a:r>
            <a:r>
              <a:rPr lang="en-US" sz="2400" dirty="0" err="1"/>
              <a:t>proiectează</a:t>
            </a:r>
            <a:r>
              <a:rPr lang="en-US" sz="2400" dirty="0"/>
              <a:t>, </a:t>
            </a:r>
            <a:r>
              <a:rPr lang="en-US" sz="2400" dirty="0" err="1"/>
              <a:t>dezvoltă</a:t>
            </a:r>
            <a:r>
              <a:rPr lang="en-US" sz="2400" dirty="0"/>
              <a:t>, produce, </a:t>
            </a:r>
            <a:r>
              <a:rPr lang="en-US" sz="2400" dirty="0" err="1"/>
              <a:t>închiriază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vinde</a:t>
            </a:r>
            <a:r>
              <a:rPr lang="en-US" sz="2400" dirty="0"/>
              <a:t> </a:t>
            </a:r>
            <a:r>
              <a:rPr lang="en-US" sz="2400" dirty="0" err="1"/>
              <a:t>vehicule</a:t>
            </a:r>
            <a:r>
              <a:rPr lang="en-US" sz="2400" dirty="0"/>
              <a:t> </a:t>
            </a:r>
            <a:r>
              <a:rPr lang="en-US" sz="2400" dirty="0" err="1"/>
              <a:t>electrice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sisteme</a:t>
            </a:r>
            <a:r>
              <a:rPr lang="en-US" sz="2400" dirty="0"/>
              <a:t> de </a:t>
            </a:r>
            <a:r>
              <a:rPr lang="en-US" sz="2400" dirty="0" err="1"/>
              <a:t>generare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stocare</a:t>
            </a:r>
            <a:r>
              <a:rPr lang="en-US" sz="2400" dirty="0"/>
              <a:t> a </a:t>
            </a:r>
            <a:r>
              <a:rPr lang="en-US" sz="2400" dirty="0" err="1"/>
              <a:t>energiei</a:t>
            </a:r>
            <a:r>
              <a:rPr lang="en-US" sz="2400" dirty="0"/>
              <a:t> la </a:t>
            </a:r>
            <a:r>
              <a:rPr lang="en-US" sz="2400" dirty="0" err="1"/>
              <a:t>nivel</a:t>
            </a:r>
            <a:r>
              <a:rPr lang="en-US" sz="2400" dirty="0"/>
              <a:t> </a:t>
            </a:r>
            <a:r>
              <a:rPr lang="en-US" sz="2400" dirty="0" err="1"/>
              <a:t>internațional</a:t>
            </a:r>
            <a:r>
              <a:rPr lang="en-US" sz="2400" dirty="0"/>
              <a:t>,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Statele</a:t>
            </a:r>
            <a:r>
              <a:rPr lang="en-US" sz="2400" dirty="0"/>
              <a:t> Unite, China, </a:t>
            </a:r>
            <a:r>
              <a:rPr lang="en-US" sz="2400" dirty="0" err="1"/>
              <a:t>Olanda</a:t>
            </a:r>
            <a:r>
              <a:rPr lang="en-US" sz="2400" dirty="0"/>
              <a:t>, </a:t>
            </a:r>
            <a:r>
              <a:rPr lang="en-US" sz="2400" dirty="0" err="1"/>
              <a:t>Norvegia</a:t>
            </a:r>
            <a:r>
              <a:rPr lang="en-US" sz="2400" dirty="0"/>
              <a:t> etc. </a:t>
            </a:r>
            <a:endParaRPr lang="ro-MD" sz="2400" dirty="0"/>
          </a:p>
          <a:p>
            <a:pPr algn="just"/>
            <a:r>
              <a:rPr lang="ro-MD" sz="2400" dirty="0"/>
              <a:t>În ianuarie 2010, Tesla a primit un împrumut de 465 milioane de dolari de la Departamentul Energiei al SUA, pe care l-a rambursat în 2013. </a:t>
            </a:r>
          </a:p>
          <a:p>
            <a:pPr algn="just"/>
            <a:r>
              <a:rPr lang="en-US" sz="2400" dirty="0"/>
              <a:t>Din </a:t>
            </a:r>
            <a:r>
              <a:rPr lang="en-US" sz="2400" dirty="0" err="1"/>
              <a:t>iulie</a:t>
            </a:r>
            <a:r>
              <a:rPr lang="en-US" sz="2400" dirty="0"/>
              <a:t> 2019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iunie</a:t>
            </a:r>
            <a:r>
              <a:rPr lang="en-US" sz="2400" dirty="0"/>
              <a:t> 2020, Tesla a </a:t>
            </a:r>
            <a:r>
              <a:rPr lang="en-US" sz="2400" dirty="0" err="1"/>
              <a:t>raportat</a:t>
            </a:r>
            <a:r>
              <a:rPr lang="en-US" sz="2400" dirty="0"/>
              <a:t> </a:t>
            </a:r>
            <a:r>
              <a:rPr lang="en-US" sz="2400" dirty="0" err="1"/>
              <a:t>patru</a:t>
            </a:r>
            <a:r>
              <a:rPr lang="en-US" sz="2400" dirty="0"/>
              <a:t> </a:t>
            </a:r>
            <a:r>
              <a:rPr lang="en-US" sz="2400" dirty="0" err="1"/>
              <a:t>trimestre</a:t>
            </a:r>
            <a:r>
              <a:rPr lang="en-US" sz="2400" dirty="0"/>
              <a:t> </a:t>
            </a:r>
            <a:r>
              <a:rPr lang="en-US" sz="2400" dirty="0" err="1"/>
              <a:t>profitabile</a:t>
            </a:r>
            <a:r>
              <a:rPr lang="en-US" sz="2400" dirty="0"/>
              <a:t> la </a:t>
            </a:r>
            <a:r>
              <a:rPr lang="en-US" sz="2400" dirty="0" err="1"/>
              <a:t>rând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prima </a:t>
            </a:r>
            <a:r>
              <a:rPr lang="en-US" sz="2400" dirty="0" err="1"/>
              <a:t>dată</a:t>
            </a:r>
            <a:r>
              <a:rPr lang="en-US" sz="2400" dirty="0"/>
              <a:t>, </a:t>
            </a:r>
            <a:r>
              <a:rPr lang="en-US" sz="2400" dirty="0" err="1"/>
              <a:t>ceea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a </a:t>
            </a:r>
            <a:r>
              <a:rPr lang="en-US" sz="2400" dirty="0" err="1"/>
              <a:t>făcut</a:t>
            </a:r>
            <a:r>
              <a:rPr lang="en-US" sz="2400" dirty="0"/>
              <a:t>-o </a:t>
            </a:r>
            <a:r>
              <a:rPr lang="en-US" sz="2400" dirty="0" err="1"/>
              <a:t>eligibilă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includere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S&amp;P500. Tesla a </a:t>
            </a:r>
            <a:r>
              <a:rPr lang="en-US" sz="2400" dirty="0" err="1"/>
              <a:t>fost</a:t>
            </a:r>
            <a:r>
              <a:rPr lang="en-US" sz="2400" dirty="0"/>
              <a:t> </a:t>
            </a:r>
            <a:r>
              <a:rPr lang="en-US" sz="2400" dirty="0" err="1"/>
              <a:t>adăugată</a:t>
            </a:r>
            <a:r>
              <a:rPr lang="en-US" sz="2400" dirty="0"/>
              <a:t> la index pe 21 </a:t>
            </a:r>
            <a:r>
              <a:rPr lang="en-US" sz="2400" dirty="0" err="1"/>
              <a:t>decembrie</a:t>
            </a:r>
            <a:r>
              <a:rPr lang="en-US" sz="2400" dirty="0"/>
              <a:t> 2020. </a:t>
            </a:r>
          </a:p>
        </p:txBody>
      </p:sp>
    </p:spTree>
    <p:extLst>
      <p:ext uri="{BB962C8B-B14F-4D97-AF65-F5344CB8AC3E}">
        <p14:creationId xmlns:p14="http://schemas.microsoft.com/office/powerpoint/2010/main" val="2905514188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E16F8-1ABF-4E2D-8987-A143B0A5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FFFFFF"/>
                </a:solidFill>
              </a:rPr>
              <a:t>Obiectivul</a:t>
            </a:r>
            <a:r>
              <a:rPr lang="en-US" sz="2400" dirty="0">
                <a:solidFill>
                  <a:srgbClr val="FFFFFF"/>
                </a:solidFill>
              </a:rPr>
              <a:t>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8CED-5648-4D43-A6AF-1FFA54E6A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38" y="2052084"/>
            <a:ext cx="3394477" cy="3856229"/>
          </a:xfrm>
        </p:spPr>
        <p:txBody>
          <a:bodyPr anchor="t">
            <a:normAutofit/>
          </a:bodyPr>
          <a:lstStyle/>
          <a:p>
            <a:pPr algn="just"/>
            <a:r>
              <a:rPr lang="en-US" sz="2400" dirty="0" err="1">
                <a:solidFill>
                  <a:srgbClr val="FFFFFF"/>
                </a:solidFill>
              </a:rPr>
              <a:t>Vrem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să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vedem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dacă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prețul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acțiunilor</a:t>
            </a:r>
            <a:r>
              <a:rPr lang="en-US" sz="2400" dirty="0">
                <a:solidFill>
                  <a:srgbClr val="FFFFFF"/>
                </a:solidFill>
              </a:rPr>
              <a:t> Tesla </a:t>
            </a:r>
            <a:r>
              <a:rPr lang="en-US" sz="2400" dirty="0" err="1">
                <a:solidFill>
                  <a:srgbClr val="FFFFFF"/>
                </a:solidFill>
              </a:rPr>
              <a:t>este</a:t>
            </a:r>
            <a:r>
              <a:rPr lang="en-US" sz="2400" dirty="0">
                <a:solidFill>
                  <a:srgbClr val="FFFFFF"/>
                </a:solidFill>
              </a:rPr>
              <a:t> random walk</a:t>
            </a:r>
            <a:r>
              <a:rPr lang="ro-MD" sz="2400" dirty="0">
                <a:solidFill>
                  <a:srgbClr val="FFFFFF"/>
                </a:solidFill>
              </a:rPr>
              <a:t>. </a:t>
            </a:r>
            <a:endParaRPr lang="en-US" sz="2400" dirty="0">
              <a:solidFill>
                <a:srgbClr val="FFFFFF"/>
              </a:solidFill>
            </a:endParaRPr>
          </a:p>
          <a:p>
            <a:pPr algn="just"/>
            <a:r>
              <a:rPr lang="en-US" sz="2400" dirty="0" err="1">
                <a:solidFill>
                  <a:srgbClr val="FFFFFF"/>
                </a:solidFill>
              </a:rPr>
              <a:t>Ceea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înseamnă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că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varianța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randamentelor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este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funcție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liniară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timp.</a:t>
            </a:r>
            <a:endParaRPr lang="en-US" sz="2400" dirty="0">
              <a:solidFill>
                <a:srgbClr val="FFFFFF"/>
              </a:solidFill>
            </a:endParaRP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image18.png" descr="Chart, line chart&#10;&#10;Description automatically generated">
            <a:extLst>
              <a:ext uri="{FF2B5EF4-FFF2-40B4-BE49-F238E27FC236}">
                <a16:creationId xmlns:a16="http://schemas.microsoft.com/office/drawing/2014/main" id="{E3EC5BAD-7058-44BA-8A86-2DE13D07B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68800" y="1505741"/>
            <a:ext cx="6866506" cy="38452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A4C600-9A8E-4FF6-A4EE-3864FC63EEB9}"/>
              </a:ext>
            </a:extLst>
          </p:cNvPr>
          <p:cNvSpPr txBox="1"/>
          <p:nvPr/>
        </p:nvSpPr>
        <p:spPr>
          <a:xfrm>
            <a:off x="3530278" y="5350984"/>
            <a:ext cx="7897612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0" marR="0">
              <a:lnSpc>
                <a:spcPct val="115%"/>
              </a:lnSpc>
            </a:pPr>
            <a:r>
              <a:rPr lang="ro-RO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Prețul de închidere ajustat pentru Tesla</a:t>
            </a:r>
          </a:p>
          <a:p>
            <a:pPr marL="3657600" marR="0">
              <a:lnSpc>
                <a:spcPct val="115%"/>
              </a:lnSpc>
            </a:pPr>
            <a:r>
              <a:rPr lang="ro-RO" sz="18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în perioada </a:t>
            </a:r>
            <a:r>
              <a:rPr lang="ro-RO" sz="1800" b="1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2010-06-29 </a:t>
            </a:r>
            <a:r>
              <a:rPr lang="ro-RO" sz="18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până la </a:t>
            </a:r>
            <a:r>
              <a:rPr lang="ro-RO" sz="1800" b="1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2021-01-27</a:t>
            </a:r>
            <a:endParaRPr lang="en-US" sz="1800" dirty="0">
              <a:effectLst/>
              <a:highlight>
                <a:srgbClr val="FFFFFF"/>
              </a:highlight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73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31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88CE9-B7D5-412B-ADDB-D6E598B1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490" y="774360"/>
            <a:ext cx="4320227" cy="6261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chemeClr val="tx1">
                    <a:lumMod val="65%"/>
                  </a:schemeClr>
                </a:solidFill>
              </a:rPr>
              <a:t>Variance Ratio Test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710AF-B6C6-4BA4-AA8C-FD333A0E9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59" y="2252388"/>
            <a:ext cx="5010911" cy="1614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%"/>
              </a:lnSpc>
              <a:buNone/>
            </a:pP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q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VR test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</a:t>
            </a:r>
            <a:r>
              <a:rPr lang="en-US" sz="1050" b="1" cap="all" dirty="0">
                <a:solidFill>
                  <a:schemeClr val="tx1">
                    <a:alpha val="75%"/>
                  </a:schemeClr>
                </a:solidFill>
              </a:rPr>
              <a:t>Std. Error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z statistic</a:t>
            </a:r>
            <a:r>
              <a:rPr lang="ro-MD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 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P-value</a:t>
            </a:r>
          </a:p>
          <a:p>
            <a:pPr marL="0" indent="0">
              <a:lnSpc>
                <a:spcPct val="90%"/>
              </a:lnSpc>
              <a:buNone/>
            </a:pP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0	2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0.994650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0.031150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</a:schemeClr>
                </a:solidFill>
              </a:rPr>
              <a:t>-0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.171757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</a:t>
            </a:r>
            <a:r>
              <a:rPr lang="ro-MD" sz="1100" b="1" cap="all" dirty="0">
                <a:solidFill>
                  <a:schemeClr val="tx1">
                    <a:alpha val="75%"/>
                  </a:schemeClr>
                </a:solidFill>
              </a:rPr>
              <a:t>            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0.863629</a:t>
            </a:r>
          </a:p>
          <a:p>
            <a:pPr marL="0" indent="0">
              <a:lnSpc>
                <a:spcPct val="90%"/>
              </a:lnSpc>
              <a:buNone/>
            </a:pP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1	4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1.010581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0.057529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0.183932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</a:t>
            </a:r>
            <a:r>
              <a:rPr lang="ro-MD" sz="1100" b="1" cap="all" dirty="0">
                <a:solidFill>
                  <a:schemeClr val="tx1">
                    <a:alpha val="75%"/>
                  </a:schemeClr>
                </a:solidFill>
              </a:rPr>
              <a:t>            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0.854067</a:t>
            </a:r>
          </a:p>
          <a:p>
            <a:pPr marL="0" indent="0">
              <a:lnSpc>
                <a:spcPct val="90%"/>
              </a:lnSpc>
              <a:buNone/>
            </a:pP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2	8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0.986579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0.086612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-0.154955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</a:t>
            </a:r>
            <a:r>
              <a:rPr lang="ro-MD" sz="1100" b="1" cap="all" dirty="0">
                <a:solidFill>
                  <a:schemeClr val="tx1">
                    <a:alpha val="75%"/>
                  </a:schemeClr>
                </a:solidFill>
              </a:rPr>
              <a:t>           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0.876857</a:t>
            </a:r>
          </a:p>
          <a:p>
            <a:pPr marL="0" indent="0">
              <a:lnSpc>
                <a:spcPct val="90%"/>
              </a:lnSpc>
              <a:buNone/>
            </a:pP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3	16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1.026859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0.120315	</a:t>
            </a:r>
            <a:r>
              <a:rPr lang="en-US" sz="1100" b="1" cap="all" dirty="0">
                <a:solidFill>
                  <a:schemeClr val="accent1">
                    <a:lumMod val="50%"/>
                    <a:lumOff val="50%"/>
                    <a:alpha val="75%"/>
                  </a:schemeClr>
                </a:solidFill>
              </a:rPr>
              <a:t>0.223241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	</a:t>
            </a:r>
            <a:r>
              <a:rPr lang="ro-MD" sz="1100" b="1" cap="all" dirty="0">
                <a:solidFill>
                  <a:schemeClr val="tx1">
                    <a:alpha val="75%"/>
                  </a:schemeClr>
                </a:solidFill>
              </a:rPr>
              <a:t>           </a:t>
            </a:r>
            <a:r>
              <a:rPr lang="en-US" sz="1100" b="1" cap="all" dirty="0">
                <a:solidFill>
                  <a:schemeClr val="tx1">
                    <a:alpha val="75%"/>
                  </a:schemeClr>
                </a:solidFill>
              </a:rPr>
              <a:t>0.823348</a:t>
            </a:r>
          </a:p>
        </p:txBody>
      </p:sp>
      <p:pic>
        <p:nvPicPr>
          <p:cNvPr id="4" name="image30.png">
            <a:extLst>
              <a:ext uri="{FF2B5EF4-FFF2-40B4-BE49-F238E27FC236}">
                <a16:creationId xmlns:a16="http://schemas.microsoft.com/office/drawing/2014/main" id="{0FA6DC60-3833-4833-A6D8-9FE2A31851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2908" y="1736203"/>
            <a:ext cx="5943509" cy="37663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ED352-42E0-4E68-8772-06870F0C5918}"/>
              </a:ext>
            </a:extLst>
          </p:cNvPr>
          <p:cNvSpPr txBox="1"/>
          <p:nvPr/>
        </p:nvSpPr>
        <p:spPr>
          <a:xfrm>
            <a:off x="7970857" y="5927199"/>
            <a:ext cx="361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o-RO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Intervalul de încredere pentru VR(q)</a:t>
            </a:r>
            <a:endParaRPr lang="en-US" dirty="0"/>
          </a:p>
        </p:txBody>
      </p:sp>
      <p:pic>
        <p:nvPicPr>
          <p:cNvPr id="33" name="image15.png">
            <a:extLst>
              <a:ext uri="{FF2B5EF4-FFF2-40B4-BE49-F238E27FC236}">
                <a16:creationId xmlns:a16="http://schemas.microsoft.com/office/drawing/2014/main" id="{E9F84185-EF8E-4B0D-A829-FB46A202632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44833" y="21311"/>
            <a:ext cx="1471295" cy="507365"/>
          </a:xfrm>
          <a:prstGeom prst="rect">
            <a:avLst/>
          </a:prstGeom>
          <a:ln/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D48A6D4D-7CE5-4390-9083-CD69398A74FF}"/>
              </a:ext>
            </a:extLst>
          </p:cNvPr>
          <p:cNvSpPr txBox="1">
            <a:spLocks/>
          </p:cNvSpPr>
          <p:nvPr/>
        </p:nvSpPr>
        <p:spPr>
          <a:xfrm>
            <a:off x="859400" y="932222"/>
            <a:ext cx="4320227" cy="6261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.5%" lnSpcReduction="20%"/>
          </a:bodyPr>
          <a:lstStyle>
            <a:lvl1pPr algn="l" defTabSz="457200" rtl="0" eaLnBrk="1" latinLnBrk="0" hangingPunct="1">
              <a:spcBef>
                <a:spcPct val="0%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Individual Variance Ratio Tests </a:t>
            </a:r>
          </a:p>
        </p:txBody>
      </p:sp>
    </p:spTree>
    <p:extLst>
      <p:ext uri="{BB962C8B-B14F-4D97-AF65-F5344CB8AC3E}">
        <p14:creationId xmlns:p14="http://schemas.microsoft.com/office/powerpoint/2010/main" val="361718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AC59-3DF7-4FAC-8A92-0AFD2BDA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 Variance Ratio Test</a:t>
            </a:r>
          </a:p>
        </p:txBody>
      </p:sp>
      <p:pic>
        <p:nvPicPr>
          <p:cNvPr id="4" name="image28.png">
            <a:extLst>
              <a:ext uri="{FF2B5EF4-FFF2-40B4-BE49-F238E27FC236}">
                <a16:creationId xmlns:a16="http://schemas.microsoft.com/office/drawing/2014/main" id="{F6F60630-632F-4593-922B-9F8FFCA2975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2648" y="3877519"/>
            <a:ext cx="6655443" cy="852153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B5A2C-4BCF-49A6-A734-D0581A6AC2FC}"/>
              </a:ext>
            </a:extLst>
          </p:cNvPr>
          <p:cNvSpPr txBox="1"/>
          <p:nvPr/>
        </p:nvSpPr>
        <p:spPr>
          <a:xfrm>
            <a:off x="3673089" y="2040053"/>
            <a:ext cx="4845821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%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Ajută la obținerea unei concluzii globale unitare. </a:t>
            </a:r>
            <a:endParaRPr lang="en-US" sz="18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image9.png">
            <a:extLst>
              <a:ext uri="{FF2B5EF4-FFF2-40B4-BE49-F238E27FC236}">
                <a16:creationId xmlns:a16="http://schemas.microsoft.com/office/drawing/2014/main" id="{22869FF5-29B5-46E6-89B4-03A0117BC1F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71875" y="2958786"/>
            <a:ext cx="3648247" cy="3853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98745485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17.png">
            <a:extLst>
              <a:ext uri="{FF2B5EF4-FFF2-40B4-BE49-F238E27FC236}">
                <a16:creationId xmlns:a16="http://schemas.microsoft.com/office/drawing/2014/main" id="{77D8344D-1DEE-4DCC-BE10-FC19965BAA7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.778%"/>
          <a:stretch/>
        </p:blipFill>
        <p:spPr>
          <a:xfrm>
            <a:off x="875079" y="995648"/>
            <a:ext cx="4345842" cy="2087561"/>
          </a:xfrm>
          <a:prstGeom prst="rect">
            <a:avLst/>
          </a:prstGeom>
          <a:ln>
            <a:solidFill>
              <a:schemeClr val="tx1">
                <a:lumMod val="75%"/>
              </a:schemeClr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1.png">
            <a:extLst>
              <a:ext uri="{FF2B5EF4-FFF2-40B4-BE49-F238E27FC236}">
                <a16:creationId xmlns:a16="http://schemas.microsoft.com/office/drawing/2014/main" id="{234D4F8B-BE75-4AB7-B8F1-273C1403F3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38924" y="886084"/>
            <a:ext cx="5110287" cy="2739286"/>
          </a:xfrm>
          <a:prstGeom prst="rect">
            <a:avLst/>
          </a:prstGeom>
          <a:ln>
            <a:solidFill>
              <a:schemeClr val="bg2">
                <a:lumMod val="20%"/>
                <a:lumOff val="80%"/>
              </a:schemeClr>
            </a:solidFill>
          </a:ln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3B11B-5A46-4182-A07A-B1324792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40" y="4596992"/>
            <a:ext cx="11301984" cy="16070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Variance Ratio</a:t>
            </a:r>
            <a:r>
              <a:rPr lang="ro-MD" dirty="0">
                <a:solidFill>
                  <a:schemeClr val="tx2"/>
                </a:solidFill>
              </a:rPr>
              <a:t> test  </a:t>
            </a:r>
            <a:r>
              <a:rPr lang="ro-MD" i="1" dirty="0" err="1">
                <a:solidFill>
                  <a:schemeClr val="tx2"/>
                </a:solidFill>
              </a:rPr>
              <a:t>vs</a:t>
            </a:r>
            <a:r>
              <a:rPr lang="ro-MD" dirty="0">
                <a:solidFill>
                  <a:schemeClr val="tx2"/>
                </a:solidFill>
              </a:rPr>
              <a:t>  </a:t>
            </a:r>
            <a:r>
              <a:rPr lang="ro-MD" dirty="0" err="1">
                <a:solidFill>
                  <a:schemeClr val="tx2"/>
                </a:solidFill>
              </a:rPr>
              <a:t>Augmented</a:t>
            </a:r>
            <a:r>
              <a:rPr lang="ro-MD" dirty="0">
                <a:solidFill>
                  <a:schemeClr val="tx2"/>
                </a:solidFill>
              </a:rPr>
              <a:t> </a:t>
            </a:r>
            <a:r>
              <a:rPr lang="ro-MD" dirty="0" err="1">
                <a:solidFill>
                  <a:schemeClr val="tx2"/>
                </a:solidFill>
              </a:rPr>
              <a:t>Dickey-Fuller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50688-6998-42A2-AD31-380DEC77AD55}"/>
              </a:ext>
            </a:extLst>
          </p:cNvPr>
          <p:cNvSpPr txBox="1"/>
          <p:nvPr/>
        </p:nvSpPr>
        <p:spPr>
          <a:xfrm>
            <a:off x="763447" y="3320578"/>
            <a:ext cx="4569105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%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Acceptăm ipoteza nulă: </a:t>
            </a:r>
            <a:r>
              <a:rPr lang="ro-RO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ro-RO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rețurile de închidere Tesla sunt </a:t>
            </a:r>
            <a:r>
              <a:rPr lang="ro-RO" sz="180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random</a:t>
            </a:r>
            <a:r>
              <a:rPr lang="ro-RO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walk</a:t>
            </a:r>
            <a:r>
              <a:rPr lang="ro-RO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8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B811A-65E8-4F56-8869-024391400496}"/>
              </a:ext>
            </a:extLst>
          </p:cNvPr>
          <p:cNvSpPr txBox="1"/>
          <p:nvPr/>
        </p:nvSpPr>
        <p:spPr>
          <a:xfrm>
            <a:off x="6638924" y="3720543"/>
            <a:ext cx="4310727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%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Acceptăm ipoteza nulă</a:t>
            </a:r>
            <a:endParaRPr lang="en-US" sz="18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61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E48D6-8B73-473A-AB92-A9E3BFE2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46227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%"/>
              </a:lnSpc>
            </a:pPr>
            <a:r>
              <a:rPr lang="en-US" dirty="0" err="1">
                <a:solidFill>
                  <a:schemeClr val="tx1"/>
                </a:solidFill>
              </a:rPr>
              <a:t>Testele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ADF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iulie</a:t>
            </a:r>
            <a:r>
              <a:rPr lang="en-US" dirty="0">
                <a:solidFill>
                  <a:schemeClr val="tx1"/>
                </a:solidFill>
              </a:rPr>
              <a:t> 2019 </a:t>
            </a:r>
            <a:r>
              <a:rPr lang="en-US" dirty="0" err="1">
                <a:solidFill>
                  <a:schemeClr val="tx1"/>
                </a:solidFill>
              </a:rPr>
              <a:t>până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în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iunie</a:t>
            </a:r>
            <a:r>
              <a:rPr lang="en-US" dirty="0">
                <a:solidFill>
                  <a:schemeClr val="tx1"/>
                </a:solidFill>
              </a:rPr>
              <a:t> 2020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 err="1">
                <a:solidFill>
                  <a:schemeClr val="tx1"/>
                </a:solidFill>
              </a:rPr>
              <a:t>când</a:t>
            </a:r>
            <a:r>
              <a:rPr lang="en-US" i="1" dirty="0">
                <a:solidFill>
                  <a:schemeClr val="tx1"/>
                </a:solidFill>
              </a:rPr>
              <a:t> Tesla a </a:t>
            </a:r>
            <a:r>
              <a:rPr lang="en-US" i="1" dirty="0" err="1">
                <a:solidFill>
                  <a:schemeClr val="tx1"/>
                </a:solidFill>
              </a:rPr>
              <a:t>raportat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patru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trimestre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profitabile</a:t>
            </a:r>
            <a:r>
              <a:rPr lang="en-US" i="1" dirty="0">
                <a:solidFill>
                  <a:schemeClr val="tx1"/>
                </a:solidFill>
              </a:rPr>
              <a:t> la </a:t>
            </a:r>
            <a:r>
              <a:rPr lang="en-US" i="1" dirty="0" err="1">
                <a:solidFill>
                  <a:schemeClr val="tx1"/>
                </a:solidFill>
              </a:rPr>
              <a:t>rând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4.png" descr="Chart&#10;&#10;Description automatically generated">
            <a:extLst>
              <a:ext uri="{FF2B5EF4-FFF2-40B4-BE49-F238E27FC236}">
                <a16:creationId xmlns:a16="http://schemas.microsoft.com/office/drawing/2014/main" id="{B028C85F-1FA6-4993-8B8C-B51C7D425D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573" y="2247314"/>
            <a:ext cx="7182555" cy="3823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D0BAEE-230C-48E8-BF39-C43F73E38952}"/>
              </a:ext>
            </a:extLst>
          </p:cNvPr>
          <p:cNvSpPr txBox="1"/>
          <p:nvPr/>
        </p:nvSpPr>
        <p:spPr>
          <a:xfrm>
            <a:off x="1802899" y="612988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Seria de timp -perioada: ‘2019-7-1’ -- ‘2020-7-1’</a:t>
            </a:r>
            <a:endParaRPr lang="en-US" dirty="0"/>
          </a:p>
        </p:txBody>
      </p:sp>
      <p:pic>
        <p:nvPicPr>
          <p:cNvPr id="22" name="image20.png">
            <a:extLst>
              <a:ext uri="{FF2B5EF4-FFF2-40B4-BE49-F238E27FC236}">
                <a16:creationId xmlns:a16="http://schemas.microsoft.com/office/drawing/2014/main" id="{9EC425FE-E363-41FF-820D-025AB7B91FA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49537" y="236929"/>
            <a:ext cx="3106860" cy="187962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56103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%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E3722-E7A3-41B3-AEA7-66527656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62" y="1185532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%"/>
              </a:lnSpc>
            </a:pPr>
            <a:r>
              <a:rPr lang="ro-RO" dirty="0">
                <a:latin typeface="Calibri Light" panose="020F0302020204030204" pitchFamily="34" charset="0"/>
                <a:cs typeface="Calibri Light" panose="020F0302020204030204" pitchFamily="34" charset="0"/>
              </a:rPr>
              <a:t>Seria de timp își  păstrează caracterul de </a:t>
            </a:r>
            <a:r>
              <a:rPr lang="ro-R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random</a:t>
            </a:r>
            <a:r>
              <a:rPr lang="ro-RO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o-R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walk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26.png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43A449-5614-4401-9F3B-660D61A6DAA4}"/>
              </a:ext>
            </a:extLst>
          </p:cNvPr>
          <p:cNvPicPr/>
          <p:nvPr/>
        </p:nvPicPr>
        <p:blipFill rotWithShape="1">
          <a:blip r:embed="rId2"/>
          <a:srcRect t="2.792%" r="-0.002%" b="8.87%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FC30C2-1972-4131-9125-C947E3029E20}"/>
              </a:ext>
            </a:extLst>
          </p:cNvPr>
          <p:cNvSpPr txBox="1"/>
          <p:nvPr/>
        </p:nvSpPr>
        <p:spPr>
          <a:xfrm>
            <a:off x="8194876" y="6400800"/>
            <a:ext cx="3514524" cy="377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intervalul (2019-7-1, 2020- 7-1)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1421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E16F8-1ABF-4E2D-8987-A143B0A5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94" y="548640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Obiectivul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ro-MD" sz="2400" dirty="0">
                <a:solidFill>
                  <a:srgbClr val="FFFFFF"/>
                </a:solidFill>
              </a:rPr>
              <a:t>2</a:t>
            </a: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8CED-5648-4D43-A6AF-1FFA54E6A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77" y="1562440"/>
            <a:ext cx="3574037" cy="4345873"/>
          </a:xfrm>
        </p:spPr>
        <p:txBody>
          <a:bodyPr anchor="t">
            <a:normAutofit fontScale="92.5%" lnSpcReduction="10%"/>
          </a:bodyPr>
          <a:lstStyle/>
          <a:p>
            <a:pPr algn="just"/>
            <a:r>
              <a:rPr lang="en-US" sz="2400" dirty="0" err="1">
                <a:solidFill>
                  <a:srgbClr val="FFFFFF"/>
                </a:solidFill>
              </a:rPr>
              <a:t>Acest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obiectiv</a:t>
            </a:r>
            <a:r>
              <a:rPr lang="en-US" sz="2400" dirty="0">
                <a:solidFill>
                  <a:srgbClr val="FFFFFF"/>
                </a:solidFill>
              </a:rPr>
              <a:t> face </a:t>
            </a:r>
            <a:r>
              <a:rPr lang="en-US" sz="2400" dirty="0" err="1">
                <a:solidFill>
                  <a:srgbClr val="FFFFFF"/>
                </a:solidFill>
              </a:rPr>
              <a:t>referire</a:t>
            </a:r>
            <a:r>
              <a:rPr lang="en-US" sz="2400" dirty="0">
                <a:solidFill>
                  <a:srgbClr val="FFFFFF"/>
                </a:solidFill>
              </a:rPr>
              <a:t> la </a:t>
            </a:r>
            <a:r>
              <a:rPr lang="en-US" sz="2400" dirty="0" err="1">
                <a:solidFill>
                  <a:srgbClr val="FFFFFF"/>
                </a:solidFill>
              </a:rPr>
              <a:t>distribuția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probabilitate</a:t>
            </a:r>
            <a:r>
              <a:rPr lang="en-US" sz="2400" dirty="0">
                <a:solidFill>
                  <a:srgbClr val="FFFFFF"/>
                </a:solidFill>
              </a:rPr>
              <a:t> a </a:t>
            </a:r>
            <a:r>
              <a:rPr lang="en-US" sz="2400" dirty="0" err="1">
                <a:solidFill>
                  <a:srgbClr val="FFFFFF"/>
                </a:solidFill>
              </a:rPr>
              <a:t>seriei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timp</a:t>
            </a:r>
            <a:r>
              <a:rPr lang="en-US" sz="2400" dirty="0">
                <a:solidFill>
                  <a:srgbClr val="FFFFFF"/>
                </a:solidFill>
              </a:rPr>
              <a:t> Tesla.</a:t>
            </a:r>
            <a:endParaRPr lang="ro-MD" sz="2400" dirty="0">
              <a:solidFill>
                <a:srgbClr val="FFFFFF"/>
              </a:solidFill>
            </a:endParaRPr>
          </a:p>
          <a:p>
            <a:pPr algn="just"/>
            <a:endParaRPr lang="ro-MD" sz="2400" dirty="0">
              <a:solidFill>
                <a:srgbClr val="FFFFFF"/>
              </a:solidFill>
            </a:endParaRPr>
          </a:p>
          <a:p>
            <a:pPr algn="just"/>
            <a:r>
              <a:rPr lang="en-US" sz="2400" dirty="0">
                <a:solidFill>
                  <a:srgbClr val="FFFFFF"/>
                </a:solidFill>
              </a:rPr>
              <a:t>1.	</a:t>
            </a:r>
            <a:r>
              <a:rPr lang="ro-MD" sz="2400" dirty="0">
                <a:solidFill>
                  <a:srgbClr val="FFFFFF"/>
                </a:solidFill>
              </a:rPr>
              <a:t>C</a:t>
            </a:r>
            <a:r>
              <a:rPr lang="en-US" sz="2400" dirty="0">
                <a:solidFill>
                  <a:srgbClr val="FFFFFF"/>
                </a:solidFill>
              </a:rPr>
              <a:t>are </a:t>
            </a:r>
            <a:r>
              <a:rPr lang="en-US" sz="2400" dirty="0" err="1">
                <a:solidFill>
                  <a:srgbClr val="FFFFFF"/>
                </a:solidFill>
              </a:rPr>
              <a:t>este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probabilitatea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valorilor</a:t>
            </a:r>
            <a:r>
              <a:rPr lang="en-US" sz="2400" dirty="0">
                <a:solidFill>
                  <a:srgbClr val="FFFFFF"/>
                </a:solidFill>
              </a:rPr>
              <a:t> extreme? </a:t>
            </a:r>
          </a:p>
          <a:p>
            <a:pPr algn="just"/>
            <a:r>
              <a:rPr lang="en-US" sz="2400" dirty="0">
                <a:solidFill>
                  <a:srgbClr val="FFFFFF"/>
                </a:solidFill>
              </a:rPr>
              <a:t>2.	Care </a:t>
            </a:r>
            <a:r>
              <a:rPr lang="en-US" sz="2400" dirty="0" err="1">
                <a:solidFill>
                  <a:srgbClr val="FFFFFF"/>
                </a:solidFill>
              </a:rPr>
              <a:t>este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probabilitatea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să</a:t>
            </a:r>
            <a:r>
              <a:rPr lang="en-US" sz="2400" dirty="0">
                <a:solidFill>
                  <a:srgbClr val="FFFFFF"/>
                </a:solidFill>
              </a:rPr>
              <a:t> am o </a:t>
            </a:r>
            <a:r>
              <a:rPr lang="en-US" sz="2400" dirty="0" err="1">
                <a:solidFill>
                  <a:srgbClr val="FFFFFF"/>
                </a:solidFill>
              </a:rPr>
              <a:t>pierdere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mai</a:t>
            </a:r>
            <a:r>
              <a:rPr lang="en-US" sz="2400" dirty="0">
                <a:solidFill>
                  <a:srgbClr val="FFFFFF"/>
                </a:solidFill>
              </a:rPr>
              <a:t> mare de un </a:t>
            </a:r>
            <a:r>
              <a:rPr lang="en-US" sz="2400" dirty="0" err="1">
                <a:solidFill>
                  <a:srgbClr val="FFFFFF"/>
                </a:solidFill>
              </a:rPr>
              <a:t>anumit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nivel</a:t>
            </a:r>
            <a:r>
              <a:rPr lang="en-US" sz="2400" dirty="0">
                <a:solidFill>
                  <a:srgbClr val="FFFFFF"/>
                </a:solidFill>
              </a:rPr>
              <a:t>? 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image18.png" descr="Chart, line chart&#10;&#10;Description automatically generated">
            <a:extLst>
              <a:ext uri="{FF2B5EF4-FFF2-40B4-BE49-F238E27FC236}">
                <a16:creationId xmlns:a16="http://schemas.microsoft.com/office/drawing/2014/main" id="{E3EC5BAD-7058-44BA-8A86-2DE13D07B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68800" y="1505741"/>
            <a:ext cx="6866506" cy="38452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5AA549-6367-4D89-9579-A8053F8FB9ED}"/>
              </a:ext>
            </a:extLst>
          </p:cNvPr>
          <p:cNvSpPr txBox="1"/>
          <p:nvPr/>
        </p:nvSpPr>
        <p:spPr>
          <a:xfrm>
            <a:off x="3692325" y="5413194"/>
            <a:ext cx="8249855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0" marR="0">
              <a:lnSpc>
                <a:spcPct val="115%"/>
              </a:lnSpc>
            </a:pPr>
            <a:r>
              <a:rPr lang="ro-RO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Prețul de închidere ajustat pentru Tesla</a:t>
            </a:r>
          </a:p>
          <a:p>
            <a:pPr marL="3657600" marR="0">
              <a:lnSpc>
                <a:spcPct val="115%"/>
              </a:lnSpc>
            </a:pPr>
            <a:r>
              <a:rPr lang="ro-RO" sz="18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în perioada </a:t>
            </a:r>
            <a:r>
              <a:rPr lang="ro-RO" sz="1800" b="1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2010-06-29 </a:t>
            </a:r>
            <a:r>
              <a:rPr lang="ro-RO" sz="1800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până la </a:t>
            </a:r>
            <a:r>
              <a:rPr lang="ro-RO" sz="1800" b="1" dirty="0">
                <a:solidFill>
                  <a:srgbClr val="20212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2021-01-27</a:t>
            </a:r>
            <a:endParaRPr lang="en-US" sz="1800" dirty="0">
              <a:effectLst/>
              <a:highlight>
                <a:srgbClr val="FFFFFF"/>
              </a:highlight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43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purl.oclc.org/ooxml/drawingml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%">
              <a:schemeClr val="phClr">
                <a:tint val="68%"/>
                <a:alpha val="90%"/>
                <a:lumMod val="100%"/>
              </a:schemeClr>
            </a:gs>
            <a:gs pos="100%">
              <a:schemeClr val="phClr">
                <a:tint val="90%"/>
                <a:lumMod val="95%"/>
              </a:schemeClr>
            </a:gs>
          </a:gsLst>
          <a:lin ang="5400000" scaled="1"/>
        </a:gradFill>
        <a:gradFill rotWithShape="1">
          <a:gsLst>
            <a:gs pos="0%">
              <a:schemeClr val="phClr">
                <a:tint val="98%"/>
                <a:lumMod val="110%"/>
              </a:schemeClr>
            </a:gs>
            <a:gs pos="84%">
              <a:schemeClr val="phClr">
                <a:shade val="90%"/>
                <a:lumMod val="88%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%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%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%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0%"/>
                <a:lumMod val="110%"/>
              </a:schemeClr>
            </a:gs>
            <a:gs pos="88%">
              <a:schemeClr val="phClr">
                <a:shade val="94%"/>
                <a:satMod val="110%"/>
                <a:lumMod val="88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0%"/>
                <a:lumMod val="110%"/>
              </a:schemeClr>
            </a:gs>
            <a:gs pos="100%">
              <a:schemeClr val="phClr">
                <a:shade val="98%"/>
                <a:satMod val="110%"/>
                <a:lumMod val="86%"/>
              </a:schemeClr>
            </a:gs>
          </a:gsLst>
          <a:path path="circle">
            <a:fillToRect l="50%" t="50%" r="100%" b="100%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purl.oclc.org/ooxml/officeDocument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purl.oclc.org/ooxml/officeDocument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purl.oclc.org/ooxml/officeDocument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purl.oclc.org/ooxml/officeDocument/extendedProperties" xmlns:vt="http://purl.oclc.org/ooxml/officeDocument/docPropsVTypes">
  <TotalTime>386</TotalTime>
  <Words>882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Gill Sans MT</vt:lpstr>
      <vt:lpstr>Times New Roman</vt:lpstr>
      <vt:lpstr>Wingdings 2</vt:lpstr>
      <vt:lpstr>Dividend</vt:lpstr>
      <vt:lpstr>Analiza acțiunilor Tesla</vt:lpstr>
      <vt:lpstr>business-ul TESLA</vt:lpstr>
      <vt:lpstr>Obiectivul 1</vt:lpstr>
      <vt:lpstr>Variance Ratio Test </vt:lpstr>
      <vt:lpstr>Multiple Variance Ratio Test</vt:lpstr>
      <vt:lpstr>Variance Ratio test  vs  Augmented Dickey-Fuller</vt:lpstr>
      <vt:lpstr>Testele si ADF pentru iulie 2019 până în iunie 2020  când Tesla a raportat patru trimestre profitabile la rând</vt:lpstr>
      <vt:lpstr>Seria de timp își  păstrează caracterul de random walk</vt:lpstr>
      <vt:lpstr>Obiectivul 2</vt:lpstr>
      <vt:lpstr>Distribuția normală </vt:lpstr>
      <vt:lpstr>Histograma pentru Log-returns vs Histograma pentru Simple returns petru TESLA ('2010-06-29' - '2021-1-27')</vt:lpstr>
      <vt:lpstr>PowerPoint Presentation</vt:lpstr>
      <vt:lpstr>Distribuția Pareto (80, 20) </vt:lpstr>
      <vt:lpstr>Histograma și funcția densitate de probabilitate / Distribuția Pareto pentru randamentele TESLA</vt:lpstr>
      <vt:lpstr>Coada stângă a distribuției randamentelor / Distribuția pierderilor (randamentele mai mici de 10%)</vt:lpstr>
      <vt:lpstr>Modelul de regresie</vt:lpstr>
      <vt:lpstr>Probabilitatea unei pierderi</vt:lpstr>
      <vt:lpstr>Concluzii generale la Distribuția Pareto 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acțiunilor Tesla</dc:title>
  <dc:creator>ROMANESCU D MARIA 1</dc:creator>
  <cp:lastModifiedBy>ROMANESCU D MARIA 1</cp:lastModifiedBy>
  <cp:revision>17</cp:revision>
  <dcterms:created xsi:type="dcterms:W3CDTF">2021-01-30T09:58:00Z</dcterms:created>
  <dcterms:modified xsi:type="dcterms:W3CDTF">2021-01-30T16:31:50Z</dcterms:modified>
</cp:coreProperties>
</file>